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950075" cy="4625975"/>
  <p:notesSz cx="6858000" cy="9144000"/>
  <p:defaultTextStyle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249767-CAA7-44FD-81EB-5FFFEE6B1929}" v="1" dt="2025-11-28T16:26:27.3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6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ete Haugan Sætrang" userId="8c40e900-5549-47ac-8056-f55461694bdc" providerId="ADAL" clId="{506AE161-C67E-4387-A457-F8397CD300F5}"/>
    <pc:docChg chg="modSld">
      <pc:chgData name="Grete Haugan Sætrang" userId="8c40e900-5549-47ac-8056-f55461694bdc" providerId="ADAL" clId="{506AE161-C67E-4387-A457-F8397CD300F5}" dt="2025-11-28T16:26:27.308" v="0" actId="20577"/>
      <pc:docMkLst>
        <pc:docMk/>
      </pc:docMkLst>
      <pc:sldChg chg="modSp mod">
        <pc:chgData name="Grete Haugan Sætrang" userId="8c40e900-5549-47ac-8056-f55461694bdc" providerId="ADAL" clId="{506AE161-C67E-4387-A457-F8397CD300F5}" dt="2025-11-28T16:26:27.308" v="0" actId="20577"/>
        <pc:sldMkLst>
          <pc:docMk/>
          <pc:sldMk cId="0" sldId="256"/>
        </pc:sldMkLst>
        <pc:spChg chg="mod">
          <ac:chgData name="Grete Haugan Sætrang" userId="8c40e900-5549-47ac-8056-f55461694bdc" providerId="ADAL" clId="{506AE161-C67E-4387-A457-F8397CD300F5}" dt="2025-11-28T16:26:27.308" v="0" actId="20577"/>
          <ac:spMkLst>
            <pc:docMk/>
            <pc:sldMk cId="0" sldId="256"/>
            <ac:spMk id="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1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ekst 3"/>
          <p:cNvSpPr>
            <a:spLocks noGrp="1"/>
          </p:cNvSpPr>
          <p:nvPr>
            <p:ph type="body" idx="10"/>
          </p:nvPr>
        </p:nvSpPr>
        <p:spPr>
          <a:xfrm>
            <a:off x="0" y="1390650"/>
            <a:ext cx="6949440" cy="2546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715" rIns="0" bIns="0" anchor="t"/>
          <a:lstStyle/>
          <a:p>
            <a:pPr marL="0" marR="0" indent="0" algn="ctr">
              <a:lnSpc>
                <a:spcPts val="1500"/>
              </a:lnSpc>
              <a:spcAft>
                <a:spcPts val="385"/>
              </a:spcAft>
            </a:pPr>
            <a:r>
              <a:rPr lang="nb-NO" sz="1350" b="1" i="1" spc="30">
                <a:solidFill>
                  <a:srgbClr val="000000"/>
                </a:solidFill>
                <a:latin typeface="Arial" panose="02020603050405020304" pitchFamily="2"/>
              </a:rPr>
              <a:t>19. – 21. september 2025 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idx="10"/>
          </p:nvPr>
        </p:nvSpPr>
        <p:spPr>
          <a:xfrm>
            <a:off x="0" y="1645285"/>
            <a:ext cx="6949440" cy="4044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2385" rIns="0" bIns="0" anchor="t"/>
          <a:lstStyle/>
          <a:p>
            <a:pPr marL="685800" marR="0" indent="0" algn="l">
              <a:lnSpc>
                <a:spcPts val="1500"/>
              </a:lnSpc>
              <a:spcAft>
                <a:spcPts val="1435"/>
              </a:spcAft>
              <a:tabLst>
                <a:tab pos="3886200" algn="l"/>
              </a:tabLst>
            </a:pPr>
            <a:r>
              <a:rPr lang="nb-NO" sz="1200" spc="0">
                <a:solidFill>
                  <a:srgbClr val="000000"/>
                </a:solidFill>
                <a:latin typeface="Verdana" panose="02020603050405020304" pitchFamily="2"/>
              </a:rPr>
              <a:t>Påmeldingsfrist: 1. mai Hovedkvarter: Hjerkinn Fjellstue </a:t>
            </a:r>
          </a:p>
        </p:txBody>
      </p:sp>
      <p:sp>
        <p:nvSpPr>
          <p:cNvPr id="6" name="Plassholder for tekst 5"/>
          <p:cNvSpPr>
            <a:spLocks noGrp="1"/>
          </p:cNvSpPr>
          <p:nvPr>
            <p:ph type="body" idx="10"/>
          </p:nvPr>
        </p:nvSpPr>
        <p:spPr>
          <a:xfrm>
            <a:off x="338455" y="2049780"/>
            <a:ext cx="2929255" cy="18027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0160" rIns="0" bIns="0" anchor="t"/>
          <a:lstStyle/>
          <a:p>
            <a:pPr marL="0" marR="0" indent="0" algn="l">
              <a:lnSpc>
                <a:spcPts val="900"/>
              </a:lnSpc>
              <a:spcAft>
                <a:spcPts val="0"/>
              </a:spcAft>
            </a:pPr>
            <a:r>
              <a:rPr lang="nb-NO" sz="800" i="1" spc="20">
                <a:solidFill>
                  <a:srgbClr val="000000"/>
                </a:solidFill>
                <a:latin typeface="Verdana" panose="02020603050405020304" pitchFamily="2"/>
              </a:rPr>
              <a:t>Kvalifiseringskravet for Norsk Derby er 1.UK </a:t>
            </a:r>
          </a:p>
          <a:p>
            <a:pPr marL="0" marR="0" indent="0" algn="l">
              <a:lnSpc>
                <a:spcPts val="900"/>
              </a:lnSpc>
              <a:spcBef>
                <a:spcPts val="260"/>
              </a:spcBef>
              <a:spcAft>
                <a:spcPts val="0"/>
              </a:spcAft>
            </a:pPr>
            <a:r>
              <a:rPr lang="nb-NO" sz="800" i="1" spc="0">
                <a:solidFill>
                  <a:srgbClr val="000000"/>
                </a:solidFill>
                <a:latin typeface="Verdana" panose="02020603050405020304" pitchFamily="2"/>
              </a:rPr>
              <a:t>på jaktprøve i Norge, Sverige, Danmark eller Finland; </a:t>
            </a:r>
          </a:p>
          <a:p>
            <a:pPr marL="0" marR="0" indent="0" algn="l">
              <a:lnSpc>
                <a:spcPts val="900"/>
              </a:lnSpc>
              <a:spcBef>
                <a:spcPts val="285"/>
              </a:spcBef>
              <a:spcAft>
                <a:spcPts val="0"/>
              </a:spcAft>
            </a:pPr>
            <a:r>
              <a:rPr lang="nb-NO" sz="800" i="1" spc="20">
                <a:solidFill>
                  <a:srgbClr val="000000"/>
                </a:solidFill>
                <a:latin typeface="Verdana" panose="02020603050405020304" pitchFamily="2"/>
              </a:rPr>
              <a:t>oppnådd før 10. september 2024. </a:t>
            </a:r>
          </a:p>
          <a:p>
            <a:pPr marL="0" marR="45720" indent="0" algn="l">
              <a:lnSpc>
                <a:spcPts val="1200"/>
              </a:lnSpc>
              <a:spcBef>
                <a:spcPts val="1180"/>
              </a:spcBef>
              <a:spcAft>
                <a:spcPts val="0"/>
              </a:spcAft>
            </a:pPr>
            <a:r>
              <a:rPr lang="nb-NO" sz="800" i="1" spc="0">
                <a:solidFill>
                  <a:srgbClr val="000000"/>
                </a:solidFill>
                <a:latin typeface="Verdana" panose="02020603050405020304" pitchFamily="2"/>
              </a:rPr>
              <a:t>Hunden må være yngre enn 24 måneder på prøvens første dag. </a:t>
            </a:r>
          </a:p>
          <a:p>
            <a:pPr marL="0" marR="0" indent="0" algn="l">
              <a:lnSpc>
                <a:spcPts val="1200"/>
              </a:lnSpc>
              <a:spcBef>
                <a:spcPts val="1300"/>
              </a:spcBef>
              <a:spcAft>
                <a:spcPts val="0"/>
              </a:spcAft>
            </a:pPr>
            <a:r>
              <a:rPr lang="nb-NO" sz="800" i="1" spc="0">
                <a:solidFill>
                  <a:srgbClr val="000000"/>
                </a:solidFill>
                <a:latin typeface="Verdana" panose="02020603050405020304" pitchFamily="2"/>
              </a:rPr>
              <a:t>Elektronisk påmelding via «min side» på</a:t>
            </a:r>
            <a:r>
              <a:rPr lang="nb-NO" sz="800" i="1" u="sng" spc="0">
                <a:solidFill>
                  <a:srgbClr val="0000FF"/>
                </a:solidFill>
                <a:latin typeface="Verdana" panose="02020603050405020304" pitchFamily="2"/>
              </a:rPr>
              <a:t> www.nkk.no</a:t>
            </a:r>
            <a:r>
              <a:rPr lang="nb-NO" sz="800" i="1" spc="0">
                <a:solidFill>
                  <a:srgbClr val="000000"/>
                </a:solidFill>
                <a:latin typeface="Verdana" panose="02020603050405020304" pitchFamily="2"/>
              </a:rPr>
              <a:t>før utløpet av </a:t>
            </a:r>
            <a:r>
              <a:rPr lang="nb-NO" sz="800" b="1" i="1" spc="0">
                <a:solidFill>
                  <a:srgbClr val="000000"/>
                </a:solidFill>
                <a:latin typeface="Verdana" panose="02020603050405020304" pitchFamily="2"/>
              </a:rPr>
              <a:t>1. mai</a:t>
            </a:r>
            <a:r>
              <a:rPr lang="nb-NO" sz="800" i="1" spc="0">
                <a:solidFill>
                  <a:srgbClr val="000000"/>
                </a:solidFill>
                <a:latin typeface="Verdana" panose="02020603050405020304" pitchFamily="2"/>
              </a:rPr>
              <a:t>. </a:t>
            </a:r>
          </a:p>
          <a:p>
            <a:pPr marL="0" marR="320040" indent="0" algn="l">
              <a:lnSpc>
                <a:spcPts val="1200"/>
              </a:lnSpc>
              <a:spcBef>
                <a:spcPts val="1195"/>
              </a:spcBef>
              <a:spcAft>
                <a:spcPts val="0"/>
              </a:spcAft>
            </a:pPr>
            <a:r>
              <a:rPr lang="nb-NO" sz="800" i="1" spc="0">
                <a:solidFill>
                  <a:srgbClr val="000000"/>
                </a:solidFill>
                <a:latin typeface="Verdana" panose="02020603050405020304" pitchFamily="2"/>
              </a:rPr>
              <a:t>For påmelding av utenlandske hunder; ta kontakt med Derby-komitéen. </a:t>
            </a:r>
          </a:p>
        </p:txBody>
      </p:sp>
      <p:sp>
        <p:nvSpPr>
          <p:cNvPr id="7" name="Plassholder for tekst 6"/>
          <p:cNvSpPr>
            <a:spLocks noGrp="1"/>
          </p:cNvSpPr>
          <p:nvPr>
            <p:ph type="body" idx="10"/>
          </p:nvPr>
        </p:nvSpPr>
        <p:spPr>
          <a:xfrm>
            <a:off x="3931920" y="2049780"/>
            <a:ext cx="2630170" cy="18027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228600" indent="0" algn="l">
              <a:lnSpc>
                <a:spcPts val="1100"/>
              </a:lnSpc>
              <a:spcAft>
                <a:spcPts val="0"/>
              </a:spcAft>
            </a:pPr>
            <a:r>
              <a:rPr lang="nb-NO" sz="800" i="1" spc="0">
                <a:solidFill>
                  <a:srgbClr val="000000"/>
                </a:solidFill>
                <a:latin typeface="Verdana" panose="02020603050405020304" pitchFamily="2"/>
              </a:rPr>
              <a:t>Alle hunder som deltar på Norsk Derby må ha sauerenhetsbevis! </a:t>
            </a:r>
          </a:p>
          <a:p>
            <a:pPr marL="0" marR="0" indent="0" algn="l">
              <a:lnSpc>
                <a:spcPts val="1200"/>
              </a:lnSpc>
              <a:spcBef>
                <a:spcPts val="1490"/>
              </a:spcBef>
              <a:spcAft>
                <a:spcPts val="0"/>
              </a:spcAft>
            </a:pPr>
            <a:r>
              <a:rPr lang="nb-NO" sz="800" i="1" spc="0">
                <a:solidFill>
                  <a:srgbClr val="000000"/>
                </a:solidFill>
                <a:latin typeface="Verdana" panose="02020603050405020304" pitchFamily="2"/>
              </a:rPr>
              <a:t>Kopi av kritikkskjema for oppnådd 1. UK sendes Derby-komitéen (så raskt som mulig og senest 10. september): </a:t>
            </a:r>
          </a:p>
          <a:p>
            <a:pPr marL="0" marR="0" indent="0" algn="l">
              <a:lnSpc>
                <a:spcPts val="900"/>
              </a:lnSpc>
              <a:spcBef>
                <a:spcPts val="595"/>
              </a:spcBef>
              <a:spcAft>
                <a:spcPts val="0"/>
              </a:spcAft>
            </a:pPr>
            <a:r>
              <a:rPr lang="nb-NO" sz="800" b="1" i="1" u="sng" spc="0">
                <a:solidFill>
                  <a:srgbClr val="0000FF"/>
                </a:solidFill>
                <a:latin typeface="Verdana" panose="02020603050405020304" pitchFamily="2"/>
              </a:rPr>
              <a:t>norskderby@gmail.com</a:t>
            </a:r>
            <a:r>
              <a:rPr lang="nb-NO" sz="100" b="1" i="1" spc="0">
                <a:solidFill>
                  <a:srgbClr val="0562C1"/>
                </a:solidFill>
                <a:latin typeface="Verdana" panose="02020603050405020304" pitchFamily="2"/>
              </a:rPr>
              <a:t> </a:t>
            </a:r>
          </a:p>
          <a:p>
            <a:pPr marL="0" marR="0" indent="0" algn="l">
              <a:lnSpc>
                <a:spcPts val="1000"/>
              </a:lnSpc>
              <a:spcBef>
                <a:spcPts val="480"/>
              </a:spcBef>
              <a:spcAft>
                <a:spcPts val="0"/>
              </a:spcAft>
            </a:pPr>
            <a:r>
              <a:rPr lang="nb-NO" sz="800" i="1" spc="0">
                <a:solidFill>
                  <a:srgbClr val="000000"/>
                </a:solidFill>
                <a:latin typeface="Verdana" panose="02020603050405020304" pitchFamily="2"/>
              </a:rPr>
              <a:t>Åse K. Skain Hansen </a:t>
            </a:r>
          </a:p>
          <a:p>
            <a:pPr marL="0" marR="0" indent="0" algn="l">
              <a:lnSpc>
                <a:spcPts val="900"/>
              </a:lnSpc>
              <a:spcBef>
                <a:spcPts val="95"/>
              </a:spcBef>
              <a:spcAft>
                <a:spcPts val="0"/>
              </a:spcAft>
            </a:pPr>
            <a:r>
              <a:rPr lang="nb-NO" sz="800" i="1" spc="0">
                <a:solidFill>
                  <a:srgbClr val="000000"/>
                </a:solidFill>
                <a:latin typeface="Verdana" panose="02020603050405020304" pitchFamily="2"/>
              </a:rPr>
              <a:t>Heggbakken 2 </a:t>
            </a:r>
          </a:p>
          <a:p>
            <a:pPr marL="0" marR="0" indent="0" algn="l">
              <a:lnSpc>
                <a:spcPts val="900"/>
              </a:lnSpc>
              <a:spcBef>
                <a:spcPts val="70"/>
              </a:spcBef>
              <a:spcAft>
                <a:spcPts val="0"/>
              </a:spcAft>
            </a:pPr>
            <a:r>
              <a:rPr lang="nb-NO" sz="800" i="1" spc="0">
                <a:solidFill>
                  <a:srgbClr val="000000"/>
                </a:solidFill>
                <a:latin typeface="Verdana" panose="02020603050405020304" pitchFamily="2"/>
              </a:rPr>
              <a:t>7550 Hommelvik </a:t>
            </a:r>
          </a:p>
          <a:p>
            <a:pPr marL="0" marR="0" indent="0" algn="l">
              <a:lnSpc>
                <a:spcPts val="900"/>
              </a:lnSpc>
              <a:spcBef>
                <a:spcPts val="695"/>
              </a:spcBef>
              <a:spcAft>
                <a:spcPts val="310"/>
              </a:spcAft>
            </a:pPr>
            <a:r>
              <a:rPr lang="nb-NO" sz="800" i="1" spc="0">
                <a:solidFill>
                  <a:srgbClr val="000000"/>
                </a:solidFill>
                <a:latin typeface="Verdana" panose="02020603050405020304" pitchFamily="2"/>
              </a:rPr>
              <a:t>Lykke til med kvalifiseringen!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nkk.no/" TargetMode="Externa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186055"/>
            <a:ext cx="6949440" cy="1102995"/>
          </a:xfrm>
          <a:prstGeom prst="rect">
            <a:avLst/>
          </a:prstGeom>
        </p:spPr>
      </p:pic>
      <p:pic>
        <p:nvPicPr>
          <p:cNvPr id="10" name="Bilde 9"/>
          <p:cNvPicPr/>
          <p:nvPr/>
        </p:nvPicPr>
        <p:blipFill>
          <a:blip r:embed="rId3"/>
          <a:stretch>
            <a:fillRect/>
          </a:stretch>
        </p:blipFill>
        <p:spPr>
          <a:xfrm>
            <a:off x="167640" y="4041775"/>
            <a:ext cx="1398905" cy="414655"/>
          </a:xfrm>
          <a:prstGeom prst="rect">
            <a:avLst/>
          </a:prstGeom>
        </p:spPr>
      </p:pic>
      <p:pic>
        <p:nvPicPr>
          <p:cNvPr id="11" name="Bilde 10"/>
          <p:cNvPicPr/>
          <p:nvPr/>
        </p:nvPicPr>
        <p:blipFill>
          <a:blip r:embed="rId4"/>
          <a:stretch>
            <a:fillRect/>
          </a:stretch>
        </p:blipFill>
        <p:spPr>
          <a:xfrm>
            <a:off x="5388610" y="4065905"/>
            <a:ext cx="1405255" cy="390525"/>
          </a:xfrm>
          <a:prstGeom prst="rect">
            <a:avLst/>
          </a:prstGeom>
        </p:spPr>
      </p:pic>
      <p:sp>
        <p:nvSpPr>
          <p:cNvPr id="4" name="Plassholder for tekst 3"/>
          <p:cNvSpPr>
            <a:spLocks noGrp="1"/>
          </p:cNvSpPr>
          <p:nvPr>
            <p:ph type="body" idx="10"/>
          </p:nvPr>
        </p:nvSpPr>
        <p:spPr>
          <a:xfrm>
            <a:off x="0" y="1390650"/>
            <a:ext cx="6949440" cy="2546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715" rIns="0" bIns="0" anchor="t"/>
          <a:lstStyle/>
          <a:p>
            <a:pPr marL="0" marR="0" indent="0" algn="ctr">
              <a:lnSpc>
                <a:spcPts val="1500"/>
              </a:lnSpc>
              <a:spcAft>
                <a:spcPts val="385"/>
              </a:spcAft>
            </a:pPr>
            <a:r>
              <a:rPr lang="nb-NO" sz="1350" b="1" i="1" spc="30" dirty="0" smtClean="0">
                <a:solidFill>
                  <a:srgbClr val="000000"/>
                </a:solidFill>
                <a:latin typeface="Arial" panose="02020603050405020304" pitchFamily="2"/>
              </a:rPr>
              <a:t>25. </a:t>
            </a:r>
            <a:r>
              <a:rPr lang="nb-NO" sz="1350" b="1" i="1" spc="30" dirty="0">
                <a:solidFill>
                  <a:srgbClr val="000000"/>
                </a:solidFill>
                <a:latin typeface="Arial" panose="02020603050405020304" pitchFamily="2"/>
              </a:rPr>
              <a:t>– </a:t>
            </a:r>
            <a:r>
              <a:rPr lang="nb-NO" sz="1350" b="1" i="1" spc="30" dirty="0" smtClean="0">
                <a:solidFill>
                  <a:srgbClr val="000000"/>
                </a:solidFill>
                <a:latin typeface="Arial" panose="02020603050405020304" pitchFamily="2"/>
              </a:rPr>
              <a:t>27. </a:t>
            </a:r>
            <a:r>
              <a:rPr lang="nb-NO" sz="1350" b="1" i="1" spc="30">
                <a:solidFill>
                  <a:srgbClr val="000000"/>
                </a:solidFill>
                <a:latin typeface="Arial" panose="02020603050405020304" pitchFamily="2"/>
              </a:rPr>
              <a:t>september </a:t>
            </a:r>
            <a:r>
              <a:rPr lang="nb-NO" sz="1350" b="1" i="1" spc="30" smtClean="0">
                <a:solidFill>
                  <a:srgbClr val="000000"/>
                </a:solidFill>
                <a:latin typeface="Arial" panose="02020603050405020304" pitchFamily="2"/>
              </a:rPr>
              <a:t>2026 </a:t>
            </a:r>
            <a:endParaRPr lang="nb-NO" sz="1350" b="1" i="1" spc="30" dirty="0">
              <a:solidFill>
                <a:srgbClr val="000000"/>
              </a:solidFill>
              <a:latin typeface="Arial" panose="02020603050405020304" pitchFamily="2"/>
            </a:endParaRPr>
          </a:p>
        </p:txBody>
      </p:sp>
      <p:sp>
        <p:nvSpPr>
          <p:cNvPr id="5" name="Plassholder for tekst 4"/>
          <p:cNvSpPr>
            <a:spLocks noGrp="1"/>
          </p:cNvSpPr>
          <p:nvPr>
            <p:ph type="body" idx="10"/>
          </p:nvPr>
        </p:nvSpPr>
        <p:spPr>
          <a:xfrm>
            <a:off x="0" y="1645285"/>
            <a:ext cx="6949440" cy="4044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2385" rIns="0" bIns="0" anchor="t"/>
          <a:lstStyle/>
          <a:p>
            <a:pPr marL="685800" marR="0" indent="0" algn="l">
              <a:lnSpc>
                <a:spcPts val="1500"/>
              </a:lnSpc>
              <a:spcAft>
                <a:spcPts val="1435"/>
              </a:spcAft>
              <a:tabLst>
                <a:tab pos="3886200" algn="l"/>
              </a:tabLst>
            </a:pPr>
            <a:r>
              <a:rPr lang="nb-NO" sz="1200" spc="0">
                <a:solidFill>
                  <a:srgbClr val="000000"/>
                </a:solidFill>
                <a:latin typeface="Verdana" panose="02020603050405020304" pitchFamily="2"/>
              </a:rPr>
              <a:t>Påmeldingsfrist: 1. mai Hovedkvarter: Hjerkinn Fjellstue </a:t>
            </a:r>
          </a:p>
        </p:txBody>
      </p:sp>
      <p:sp>
        <p:nvSpPr>
          <p:cNvPr id="6" name="Plassholder for tekst 5"/>
          <p:cNvSpPr>
            <a:spLocks noGrp="1"/>
          </p:cNvSpPr>
          <p:nvPr>
            <p:ph type="body" idx="10"/>
          </p:nvPr>
        </p:nvSpPr>
        <p:spPr>
          <a:xfrm>
            <a:off x="338455" y="2049780"/>
            <a:ext cx="2929255" cy="18027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0160" rIns="0" bIns="0" anchor="t"/>
          <a:lstStyle/>
          <a:p>
            <a:pPr marL="0" marR="0" indent="0" algn="l">
              <a:lnSpc>
                <a:spcPts val="900"/>
              </a:lnSpc>
              <a:spcAft>
                <a:spcPts val="0"/>
              </a:spcAft>
            </a:pPr>
            <a:r>
              <a:rPr lang="nb-NO" sz="800" i="1" spc="20" dirty="0">
                <a:solidFill>
                  <a:srgbClr val="000000"/>
                </a:solidFill>
                <a:latin typeface="Verdana" panose="02020603050405020304" pitchFamily="2"/>
              </a:rPr>
              <a:t>Kvalifiseringskravet for Norsk Derby er 1.UK </a:t>
            </a:r>
          </a:p>
          <a:p>
            <a:pPr marL="0" marR="0" indent="0" algn="l">
              <a:lnSpc>
                <a:spcPts val="900"/>
              </a:lnSpc>
              <a:spcBef>
                <a:spcPts val="260"/>
              </a:spcBef>
              <a:spcAft>
                <a:spcPts val="0"/>
              </a:spcAft>
            </a:pPr>
            <a:r>
              <a:rPr lang="nb-NO" sz="800" i="1" spc="0" dirty="0">
                <a:solidFill>
                  <a:srgbClr val="000000"/>
                </a:solidFill>
                <a:latin typeface="Verdana" panose="02020603050405020304" pitchFamily="2"/>
              </a:rPr>
              <a:t>på jaktprøve i Norge, Sverige, Danmark eller Finland; </a:t>
            </a:r>
          </a:p>
          <a:p>
            <a:pPr marL="0" marR="0" indent="0" algn="l">
              <a:lnSpc>
                <a:spcPts val="900"/>
              </a:lnSpc>
              <a:spcBef>
                <a:spcPts val="285"/>
              </a:spcBef>
              <a:spcAft>
                <a:spcPts val="0"/>
              </a:spcAft>
            </a:pPr>
            <a:r>
              <a:rPr lang="nb-NO" sz="800" i="1" spc="20" dirty="0">
                <a:solidFill>
                  <a:srgbClr val="000000"/>
                </a:solidFill>
                <a:latin typeface="Verdana" panose="02020603050405020304" pitchFamily="2"/>
              </a:rPr>
              <a:t>oppnådd før 10. september </a:t>
            </a:r>
            <a:r>
              <a:rPr lang="nb-NO" sz="800" i="1" spc="20" dirty="0" smtClean="0">
                <a:solidFill>
                  <a:srgbClr val="000000"/>
                </a:solidFill>
                <a:latin typeface="Verdana" panose="02020603050405020304" pitchFamily="2"/>
              </a:rPr>
              <a:t>2026. </a:t>
            </a:r>
            <a:endParaRPr lang="nb-NO" sz="800" i="1" spc="20" dirty="0">
              <a:solidFill>
                <a:srgbClr val="000000"/>
              </a:solidFill>
              <a:latin typeface="Verdana" panose="02020603050405020304" pitchFamily="2"/>
            </a:endParaRPr>
          </a:p>
          <a:p>
            <a:pPr marL="0" marR="45720" indent="0" algn="l">
              <a:lnSpc>
                <a:spcPts val="1200"/>
              </a:lnSpc>
              <a:spcBef>
                <a:spcPts val="1180"/>
              </a:spcBef>
              <a:spcAft>
                <a:spcPts val="0"/>
              </a:spcAft>
            </a:pPr>
            <a:r>
              <a:rPr lang="nb-NO" sz="800" i="1" spc="0" dirty="0">
                <a:solidFill>
                  <a:srgbClr val="000000"/>
                </a:solidFill>
                <a:latin typeface="Verdana" panose="02020603050405020304" pitchFamily="2"/>
              </a:rPr>
              <a:t>Hunden må være yngre enn 24 måneder på prøvens første dag. </a:t>
            </a:r>
          </a:p>
          <a:p>
            <a:pPr marL="0" marR="0" indent="0" algn="l">
              <a:lnSpc>
                <a:spcPts val="1200"/>
              </a:lnSpc>
              <a:spcBef>
                <a:spcPts val="1300"/>
              </a:spcBef>
              <a:spcAft>
                <a:spcPts val="0"/>
              </a:spcAft>
            </a:pPr>
            <a:r>
              <a:rPr lang="nb-NO" sz="800" i="1" spc="0" dirty="0">
                <a:solidFill>
                  <a:srgbClr val="000000"/>
                </a:solidFill>
                <a:latin typeface="Verdana" panose="02020603050405020304" pitchFamily="2"/>
              </a:rPr>
              <a:t>Elektronisk påmelding via «min side» på</a:t>
            </a:r>
            <a:r>
              <a:rPr lang="nb-NO" sz="800" i="1" u="sng" spc="0" dirty="0">
                <a:solidFill>
                  <a:srgbClr val="0000FF"/>
                </a:solidFill>
                <a:latin typeface="Verdana" panose="02020603050405020304" pitchFamily="2"/>
              </a:rPr>
              <a:t> </a:t>
            </a:r>
            <a:r>
              <a:rPr lang="nb-NO" sz="800" i="1" u="sng" spc="0" dirty="0">
                <a:solidFill>
                  <a:srgbClr val="0000FF"/>
                </a:solidFill>
                <a:latin typeface="Verdana" panose="02020603050405020304" pitchFamily="2"/>
                <a:hlinkClick r:id="rId5"/>
              </a:rPr>
              <a:t>www.nkk.no</a:t>
            </a:r>
            <a:r>
              <a:rPr lang="nb-NO" sz="800" i="1" u="sng" spc="0" dirty="0">
                <a:solidFill>
                  <a:srgbClr val="0000FF"/>
                </a:solidFill>
                <a:latin typeface="Verdana" panose="02020603050405020304" pitchFamily="2"/>
              </a:rPr>
              <a:t> </a:t>
            </a:r>
            <a:r>
              <a:rPr lang="nb-NO" sz="800" i="1" spc="0" dirty="0">
                <a:solidFill>
                  <a:srgbClr val="000000"/>
                </a:solidFill>
                <a:latin typeface="Verdana" panose="02020603050405020304" pitchFamily="2"/>
              </a:rPr>
              <a:t>før utløpet av </a:t>
            </a:r>
            <a:r>
              <a:rPr lang="nb-NO" sz="800" b="1" i="1" spc="0" dirty="0">
                <a:solidFill>
                  <a:srgbClr val="000000"/>
                </a:solidFill>
                <a:latin typeface="Verdana" panose="02020603050405020304" pitchFamily="2"/>
              </a:rPr>
              <a:t>1. mai</a:t>
            </a:r>
            <a:r>
              <a:rPr lang="nb-NO" sz="800" i="1" spc="0" dirty="0">
                <a:solidFill>
                  <a:srgbClr val="000000"/>
                </a:solidFill>
                <a:latin typeface="Verdana" panose="02020603050405020304" pitchFamily="2"/>
              </a:rPr>
              <a:t>. </a:t>
            </a:r>
          </a:p>
          <a:p>
            <a:pPr marL="0" marR="320040" indent="0" algn="l">
              <a:lnSpc>
                <a:spcPts val="1200"/>
              </a:lnSpc>
              <a:spcBef>
                <a:spcPts val="1195"/>
              </a:spcBef>
              <a:spcAft>
                <a:spcPts val="0"/>
              </a:spcAft>
            </a:pPr>
            <a:r>
              <a:rPr lang="nb-NO" sz="800" i="1" spc="0" dirty="0">
                <a:solidFill>
                  <a:srgbClr val="000000"/>
                </a:solidFill>
                <a:latin typeface="Verdana" panose="02020603050405020304" pitchFamily="2"/>
              </a:rPr>
              <a:t>For påmelding av utenlandske hunder; ta kontakt med Derby-komitéen. </a:t>
            </a:r>
          </a:p>
        </p:txBody>
      </p:sp>
      <p:sp>
        <p:nvSpPr>
          <p:cNvPr id="7" name="Plassholder for tekst 6"/>
          <p:cNvSpPr>
            <a:spLocks noGrp="1"/>
          </p:cNvSpPr>
          <p:nvPr>
            <p:ph type="body" idx="10"/>
          </p:nvPr>
        </p:nvSpPr>
        <p:spPr>
          <a:xfrm>
            <a:off x="3931920" y="2049780"/>
            <a:ext cx="2630170" cy="18027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228600" indent="0" algn="l">
              <a:lnSpc>
                <a:spcPts val="1100"/>
              </a:lnSpc>
              <a:spcAft>
                <a:spcPts val="0"/>
              </a:spcAft>
            </a:pPr>
            <a:r>
              <a:rPr lang="nb-NO" sz="800" i="1" spc="0" dirty="0">
                <a:solidFill>
                  <a:srgbClr val="000000"/>
                </a:solidFill>
                <a:latin typeface="Verdana" panose="02020603050405020304" pitchFamily="2"/>
              </a:rPr>
              <a:t>Alle hunder som deltar på Norsk Derby må ha sauerenhetsbevis! </a:t>
            </a:r>
          </a:p>
          <a:p>
            <a:pPr marL="0" marR="0" indent="0" algn="l">
              <a:lnSpc>
                <a:spcPts val="1200"/>
              </a:lnSpc>
              <a:spcBef>
                <a:spcPts val="1490"/>
              </a:spcBef>
              <a:spcAft>
                <a:spcPts val="0"/>
              </a:spcAft>
            </a:pPr>
            <a:r>
              <a:rPr lang="nb-NO" sz="800" i="1" spc="0" dirty="0">
                <a:solidFill>
                  <a:srgbClr val="000000"/>
                </a:solidFill>
                <a:latin typeface="Verdana" panose="02020603050405020304" pitchFamily="2"/>
              </a:rPr>
              <a:t>Kopi av kritikkskjema for oppnådd 1. UK sendes Derby-komitéen (så raskt som mulig og senest 10. september): </a:t>
            </a:r>
          </a:p>
          <a:p>
            <a:pPr marL="0" marR="0" indent="0" algn="l">
              <a:lnSpc>
                <a:spcPts val="900"/>
              </a:lnSpc>
              <a:spcBef>
                <a:spcPts val="595"/>
              </a:spcBef>
              <a:spcAft>
                <a:spcPts val="0"/>
              </a:spcAft>
            </a:pPr>
            <a:r>
              <a:rPr lang="nb-NO" sz="800" b="1" i="1" u="sng" spc="0">
                <a:solidFill>
                  <a:srgbClr val="0000FF"/>
                </a:solidFill>
                <a:latin typeface="Verdana" panose="02020603050405020304" pitchFamily="2"/>
              </a:rPr>
              <a:t>norskderby@gmail.com</a:t>
            </a:r>
            <a:r>
              <a:rPr lang="nb-NO" sz="100" b="1" i="1" spc="0">
                <a:solidFill>
                  <a:srgbClr val="0562C1"/>
                </a:solidFill>
                <a:latin typeface="Verdana" panose="02020603050405020304" pitchFamily="2"/>
              </a:rPr>
              <a:t> </a:t>
            </a:r>
            <a:endParaRPr lang="nb-NO" sz="100" b="1" i="1" spc="0" smtClean="0">
              <a:solidFill>
                <a:srgbClr val="0562C1"/>
              </a:solidFill>
              <a:latin typeface="Verdana" panose="02020603050405020304" pitchFamily="2"/>
            </a:endParaRPr>
          </a:p>
          <a:p>
            <a:pPr marL="0" marR="0" indent="0" algn="l">
              <a:lnSpc>
                <a:spcPts val="900"/>
              </a:lnSpc>
              <a:spcBef>
                <a:spcPts val="595"/>
              </a:spcBef>
              <a:spcAft>
                <a:spcPts val="0"/>
              </a:spcAft>
            </a:pPr>
            <a:endParaRPr lang="nb-NO" sz="100" b="1" i="1" spc="0" dirty="0">
              <a:solidFill>
                <a:srgbClr val="0562C1"/>
              </a:solidFill>
              <a:latin typeface="Verdana" panose="02020603050405020304" pitchFamily="2"/>
            </a:endParaRPr>
          </a:p>
          <a:p>
            <a:pPr marL="0" marR="0" indent="0" algn="l">
              <a:lnSpc>
                <a:spcPts val="900"/>
              </a:lnSpc>
              <a:spcBef>
                <a:spcPts val="695"/>
              </a:spcBef>
              <a:spcAft>
                <a:spcPts val="310"/>
              </a:spcAft>
            </a:pPr>
            <a:r>
              <a:rPr lang="nb-NO" sz="800" i="1" spc="0" dirty="0" smtClean="0">
                <a:solidFill>
                  <a:srgbClr val="000000"/>
                </a:solidFill>
                <a:latin typeface="Verdana" panose="02020603050405020304" pitchFamily="2"/>
              </a:rPr>
              <a:t>Lykke </a:t>
            </a:r>
            <a:r>
              <a:rPr lang="nb-NO" sz="800" i="1" spc="0" dirty="0">
                <a:solidFill>
                  <a:srgbClr val="000000"/>
                </a:solidFill>
                <a:latin typeface="Verdana" panose="02020603050405020304" pitchFamily="2"/>
              </a:rPr>
              <a:t>til med kvalifiseringen! </a:t>
            </a:r>
          </a:p>
        </p:txBody>
      </p:sp>
      <p:graphicFrame>
        <p:nvGraphicFramePr>
          <p:cNvPr id="9" name="Tabell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515683"/>
              </p:ext>
            </p:extLst>
          </p:nvPr>
        </p:nvGraphicFramePr>
        <p:xfrm>
          <a:off x="167640" y="3997325"/>
          <a:ext cx="6626225" cy="474345"/>
        </p:xfrm>
        <a:graphic>
          <a:graphicData uri="http://schemas.openxmlformats.org/drawingml/2006/table">
            <a:tbl>
              <a:tblPr/>
              <a:tblGrid>
                <a:gridCol w="139890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033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319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8681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0525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74345">
                <a:tc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000"/>
                        </a:lnSpc>
                        <a:spcBef>
                          <a:spcPts val="1335"/>
                        </a:spcBef>
                        <a:spcAft>
                          <a:spcPts val="1410"/>
                        </a:spcAft>
                      </a:pPr>
                      <a:r>
                        <a:rPr lang="nb-NO" sz="800" spc="0" dirty="0" smtClean="0">
                          <a:solidFill>
                            <a:srgbClr val="000000"/>
                          </a:solidFill>
                          <a:latin typeface="Verdana" panose="02020603050405020304" pitchFamily="2"/>
                        </a:rPr>
                        <a:t>Arnfinn</a:t>
                      </a:r>
                      <a:r>
                        <a:rPr lang="nb-NO" sz="800" spc="0" baseline="0" dirty="0" smtClean="0">
                          <a:solidFill>
                            <a:srgbClr val="000000"/>
                          </a:solidFill>
                          <a:latin typeface="Verdana" panose="02020603050405020304" pitchFamily="2"/>
                        </a:rPr>
                        <a:t> Berntsen</a:t>
                      </a:r>
                      <a:r>
                        <a:rPr lang="nb-NO" sz="800" spc="0" dirty="0" smtClean="0">
                          <a:solidFill>
                            <a:srgbClr val="000000"/>
                          </a:solidFill>
                          <a:latin typeface="Verdana" panose="02020603050405020304" pitchFamily="2"/>
                        </a:rPr>
                        <a:t> </a:t>
                      </a:r>
                      <a:r>
                        <a:rPr lang="nb-NO" sz="800" spc="0" dirty="0">
                          <a:solidFill>
                            <a:srgbClr val="000000"/>
                          </a:solidFill>
                          <a:latin typeface="Verdana" panose="02020603050405020304" pitchFamily="2"/>
                        </a:rPr>
                        <a:t>- </a:t>
                      </a: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0" indent="0" algn="l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800" b="1" i="1" spc="0" dirty="0">
                          <a:solidFill>
                            <a:srgbClr val="000000"/>
                          </a:solidFill>
                          <a:latin typeface="Verdana" panose="02020603050405020304" pitchFamily="2"/>
                        </a:rPr>
                        <a:t>ND komité </a:t>
                      </a:r>
                      <a:r>
                        <a:rPr lang="nb-NO" sz="800" b="1" i="1" spc="0" dirty="0" smtClean="0">
                          <a:solidFill>
                            <a:srgbClr val="000000"/>
                          </a:solidFill>
                          <a:latin typeface="Verdana" panose="02020603050405020304" pitchFamily="2"/>
                        </a:rPr>
                        <a:t>2026 </a:t>
                      </a:r>
                      <a:r>
                        <a:rPr lang="nb-NO" sz="800" b="0" i="0" spc="0" dirty="0" smtClean="0">
                          <a:solidFill>
                            <a:srgbClr val="000000"/>
                          </a:solidFill>
                          <a:latin typeface="Verdana" panose="02020603050405020304" pitchFamily="2"/>
                        </a:rPr>
                        <a:t>Inger</a:t>
                      </a:r>
                      <a:r>
                        <a:rPr lang="nb-NO" sz="800" b="0" i="0" spc="0" baseline="0" dirty="0" smtClean="0">
                          <a:solidFill>
                            <a:srgbClr val="000000"/>
                          </a:solidFill>
                          <a:latin typeface="Verdana" panose="02020603050405020304" pitchFamily="2"/>
                        </a:rPr>
                        <a:t> Lise B. Kjølstad</a:t>
                      </a:r>
                      <a:r>
                        <a:rPr lang="nb-NO" sz="800" spc="0" dirty="0" smtClean="0">
                          <a:solidFill>
                            <a:srgbClr val="000000"/>
                          </a:solidFill>
                          <a:latin typeface="Verdana" panose="02020603050405020304" pitchFamily="2"/>
                        </a:rPr>
                        <a:t> </a:t>
                      </a:r>
                      <a:r>
                        <a:rPr lang="nb-NO" sz="800" spc="0" dirty="0">
                          <a:solidFill>
                            <a:srgbClr val="000000"/>
                          </a:solidFill>
                          <a:latin typeface="Verdana" panose="02020603050405020304" pitchFamily="2"/>
                        </a:rPr>
                        <a:t>- </a:t>
                      </a:r>
                      <a:r>
                        <a:rPr lang="nb-NO" sz="800" i="1" u="sng" spc="0" dirty="0">
                          <a:solidFill>
                            <a:srgbClr val="0000FF"/>
                          </a:solidFill>
                          <a:latin typeface="Verdana" panose="02020603050405020304" pitchFamily="2"/>
                        </a:rPr>
                        <a:t>www.derby.no</a:t>
                      </a:r>
                      <a:r>
                        <a:rPr lang="nb-NO" sz="100" i="1" spc="0" dirty="0">
                          <a:solidFill>
                            <a:srgbClr val="0000FF"/>
                          </a:solidFill>
                          <a:latin typeface="Verdana" panose="02020603050405020304" pitchFamily="2"/>
                        </a:rPr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276860" indent="0" algn="r">
                        <a:lnSpc>
                          <a:spcPts val="900"/>
                        </a:lnSpc>
                        <a:spcBef>
                          <a:spcPts val="1355"/>
                        </a:spcBef>
                        <a:spcAft>
                          <a:spcPts val="1435"/>
                        </a:spcAft>
                      </a:pPr>
                      <a:r>
                        <a:rPr lang="nb-NO" sz="800" spc="0" dirty="0" smtClean="0">
                          <a:solidFill>
                            <a:srgbClr val="000000"/>
                          </a:solidFill>
                          <a:latin typeface="Verdana" panose="02020603050405020304" pitchFamily="2"/>
                        </a:rPr>
                        <a:t>Turid</a:t>
                      </a:r>
                      <a:r>
                        <a:rPr lang="nb-NO" sz="800" spc="0" baseline="0" dirty="0" smtClean="0">
                          <a:solidFill>
                            <a:srgbClr val="000000"/>
                          </a:solidFill>
                          <a:latin typeface="Verdana" panose="02020603050405020304" pitchFamily="2"/>
                        </a:rPr>
                        <a:t> </a:t>
                      </a:r>
                      <a:r>
                        <a:rPr lang="nb-NO" sz="800" spc="0" baseline="0" dirty="0" err="1" smtClean="0">
                          <a:solidFill>
                            <a:srgbClr val="000000"/>
                          </a:solidFill>
                          <a:latin typeface="Verdana" panose="02020603050405020304" pitchFamily="2"/>
                        </a:rPr>
                        <a:t>Helgø</a:t>
                      </a:r>
                      <a:r>
                        <a:rPr lang="nb-NO" sz="800" spc="0" dirty="0" smtClean="0">
                          <a:solidFill>
                            <a:srgbClr val="000000"/>
                          </a:solidFill>
                          <a:latin typeface="Verdana" panose="02020603050405020304" pitchFamily="2"/>
                        </a:rPr>
                        <a:t> </a:t>
                      </a:r>
                      <a:endParaRPr lang="nb-NO" sz="800" spc="0" dirty="0">
                        <a:solidFill>
                          <a:srgbClr val="000000"/>
                        </a:solidFill>
                        <a:latin typeface="Verdana" panose="02020603050405020304" pitchFamily="2"/>
                      </a:endParaRP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2" name="Rett linje 11"/>
          <p:cNvCxnSpPr/>
          <p:nvPr/>
        </p:nvCxnSpPr>
        <p:spPr>
          <a:xfrm>
            <a:off x="137160" y="1947545"/>
            <a:ext cx="6672580" cy="0"/>
          </a:xfrm>
          <a:prstGeom prst="line">
            <a:avLst/>
          </a:prstGeom>
          <a:ln w="12065" cmpd="sng">
            <a:solidFill>
              <a:srgbClr val="000000"/>
            </a:solidFill>
          </a:ln>
        </p:spPr>
      </p:cxnSp>
      <p:cxnSp>
        <p:nvCxnSpPr>
          <p:cNvPr id="13" name="Rett linje 12"/>
          <p:cNvCxnSpPr/>
          <p:nvPr/>
        </p:nvCxnSpPr>
        <p:spPr>
          <a:xfrm>
            <a:off x="140335" y="3907790"/>
            <a:ext cx="6675755" cy="0"/>
          </a:xfrm>
          <a:prstGeom prst="line">
            <a:avLst/>
          </a:prstGeom>
          <a:ln w="12065" cmpd="sng">
            <a:solidFill>
              <a:srgbClr val="000000"/>
            </a:solidFill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default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</TotalTime>
  <Words>132</Words>
  <Application>Microsoft Office PowerPoint</Application>
  <PresentationFormat>Egendefinert</PresentationFormat>
  <Paragraphs>16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default layout</vt:lpstr>
      <vt:lpstr>PowerPoint-presentasjon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Grete Haugan Sætrang</dc:creator>
  <cp:lastModifiedBy>Microsoft-konto</cp:lastModifiedBy>
  <cp:revision>4</cp:revision>
  <dcterms:created xsi:type="dcterms:W3CDTF">2025-11-28T16:24:25Z</dcterms:created>
  <dcterms:modified xsi:type="dcterms:W3CDTF">2025-12-01T19:21:34Z</dcterms:modified>
</cp:coreProperties>
</file>